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39D5DD-6579-CF63-6183-775515267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E03A57-A94C-EC46-4C66-EB20C94BA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D6CE2D-FBCE-50F0-3EFD-5FE214FB8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DD206D-5729-0ED6-9422-7CE386C44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D69E4B-7E13-F9FB-CE01-E62F8A02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92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03310-6682-A487-B158-2FCBAB1D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D0EF07-062B-1BE9-5EFB-C9F0D3FCA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943B4B-A595-3841-33FE-D34730C7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30752A-D3D5-52C6-DD3F-506093A8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F181B2-3CC4-4A17-E9D0-28B53B98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84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CD0B9C-39EA-8393-97DA-8D0074E53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E96CA9-4C5B-0760-165B-76445B8EC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06C774-8F7A-4B87-337F-BD7CCC9E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CBAAB7-2B68-3CC2-3D66-53D52919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E4D719-1215-7721-D492-337BEC83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29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0BBEE-EA09-086C-A7FA-58FAD7B9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B25A30-E5D3-F0BA-803D-D89B2179F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8EDBFD-6A40-B991-8CA8-8FE2979E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389079-5039-FBDC-4975-A90CAB77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17BCC3-A7A4-F693-95EF-FF17E845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1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3A23D-AE99-5087-5CFE-93196ED9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0B3C1C-7545-AAD0-79A0-7E9469971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867250-8F30-35AE-8FA9-4683DD4F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5EE989-4BB1-B3E7-45AC-AC9F9DCC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09248C-9A81-119D-6142-3C72B8FE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20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11B02-4F2A-B252-FB89-BF8E49A0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64279-AE56-06EE-E88D-5F5A66EC5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93F104-E956-80C4-F4D9-39A045342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439CF3-755B-4E64-25B2-D27FB17B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386EB4-B34E-DEA5-5764-4DEB7B65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CAC197-A0A7-FB20-C3D1-AF37C104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77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2D7317-A778-DBB0-AA6F-271D2C5C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AE21E1-D459-CBF6-860A-C0880D6A4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E43661-09D3-712F-B023-0D5E8FCCA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18C686-6F85-D65B-D497-DAC231ECA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6EA14E4-659C-6F70-5848-F55970960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354074-0258-0738-5914-07CDD93E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A47C6FA-82F0-5AB8-8E7E-353883030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BDCBC55-15F0-77B6-B2BE-FF4578F2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68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13F31-BD00-256F-5F42-659A87AF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F438460-D6BD-F823-01AF-D4953D5B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BD7312-C39A-884F-5547-74FB43CE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8A4306-0677-36D3-DC42-7F3CC52B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29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FB2657F-0572-CD94-51EF-23D5CCDB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C5DE3A2-74A5-68E0-C0C7-C3CB93CA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353CB4-8B2F-DA17-2DD0-B579B97B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14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C2B46-D82B-D4B2-859F-C5FF31D9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D85276-4C5C-C94C-60B8-357F5C045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4BF9CB-2AD4-A085-9B08-804195283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387ABB-D0B3-9966-8237-4099577F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9283A4-0A14-24E2-99B9-104A3487D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84A325-7BC8-20B1-ABE5-40ABCC52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51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BE151-E095-5D91-4466-CC7B2128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CFC44B-2C34-3349-2EBD-237BC5CDB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D165A7-B7B9-EC7D-021C-DE60C3EE6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586BD0-2CCA-8578-DB8C-19236444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A74FB9-6E8E-35D7-D1BF-95E36083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18E60C-3A0E-15E9-08FB-49664316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75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F475E7-3159-11AC-9FF1-0D61E5840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37CC18-66AF-605B-5656-E2B8BDEAD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B63A9B-F0F7-38D4-C004-10A75CF80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3B0D2-BF52-D74F-BF7F-F9D6E7F160E8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9C9424-6261-55EF-3554-D04F9C291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302FF4-6E16-4B25-C0D5-CB1C1D0FB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A823D-5A85-874C-A9D3-DD843AC75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3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2DB66F0-5A46-E074-ED21-9A802299E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A2EC46-FADE-4156-1ED6-C12C08117DB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79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3E6D328-7CD8-74FF-EDF6-0DBAFB6BBF79}"/>
              </a:ext>
            </a:extLst>
          </p:cNvPr>
          <p:cNvSpPr/>
          <p:nvPr/>
        </p:nvSpPr>
        <p:spPr>
          <a:xfrm>
            <a:off x="2612571" y="2177143"/>
            <a:ext cx="8229600" cy="1088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774428-9298-3E20-7E1D-97314665658C}"/>
              </a:ext>
            </a:extLst>
          </p:cNvPr>
          <p:cNvSpPr/>
          <p:nvPr/>
        </p:nvSpPr>
        <p:spPr>
          <a:xfrm>
            <a:off x="1415143" y="2286000"/>
            <a:ext cx="9361714" cy="979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Исследование продаж </a:t>
            </a:r>
            <a:r>
              <a:rPr lang="en-US" sz="3600" dirty="0">
                <a:latin typeface="Monotype Corsiva" panose="03010101010201010101" pitchFamily="66" charset="0"/>
              </a:rPr>
              <a:t>Amazon</a:t>
            </a:r>
            <a:endParaRPr lang="ru-RU" sz="3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9414ABE-B91B-8F03-15F6-5E05A504DC96}"/>
              </a:ext>
            </a:extLst>
          </p:cNvPr>
          <p:cNvSpPr/>
          <p:nvPr/>
        </p:nvSpPr>
        <p:spPr>
          <a:xfrm>
            <a:off x="7783287" y="5649686"/>
            <a:ext cx="4680857" cy="979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Исследование провел </a:t>
            </a:r>
            <a:r>
              <a:rPr lang="ru-RU" dirty="0" err="1"/>
              <a:t>Скрипцов</a:t>
            </a:r>
            <a:r>
              <a:rPr lang="ru-RU" dirty="0"/>
              <a:t> Михаил</a:t>
            </a:r>
          </a:p>
          <a:p>
            <a:r>
              <a:rPr lang="ru-RU" dirty="0"/>
              <a:t>в рамках курса по анализу данных</a:t>
            </a:r>
          </a:p>
        </p:txBody>
      </p:sp>
    </p:spTree>
    <p:extLst>
      <p:ext uri="{BB962C8B-B14F-4D97-AF65-F5344CB8AC3E}">
        <p14:creationId xmlns:p14="http://schemas.microsoft.com/office/powerpoint/2010/main" val="415280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219C5B-2109-5A3B-EF94-43168F0A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949" y="771162"/>
            <a:ext cx="5936615" cy="400939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175E11-E651-EA37-15F8-AD3FF53FB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2" y="5123043"/>
            <a:ext cx="11432007" cy="602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878367-6012-EA70-F3BB-7FFE12D5B3F5}"/>
              </a:ext>
            </a:extLst>
          </p:cNvPr>
          <p:cNvSpPr txBox="1"/>
          <p:nvPr/>
        </p:nvSpPr>
        <p:spPr>
          <a:xfrm>
            <a:off x="159385" y="146846"/>
            <a:ext cx="3741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Самые популярные товары</a:t>
            </a:r>
          </a:p>
        </p:txBody>
      </p:sp>
    </p:spTree>
    <p:extLst>
      <p:ext uri="{BB962C8B-B14F-4D97-AF65-F5344CB8AC3E}">
        <p14:creationId xmlns:p14="http://schemas.microsoft.com/office/powerpoint/2010/main" val="395545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0EE3E1-5600-A795-5C4D-1E36BDB5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12" y="3726695"/>
            <a:ext cx="5336787" cy="31116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0DA67-08B3-05D1-5CC6-96111B2E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13" y="608511"/>
            <a:ext cx="5327015" cy="3111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90E21C-F82C-D123-CC93-6ECC9FAA8BC9}"/>
              </a:ext>
            </a:extLst>
          </p:cNvPr>
          <p:cNvSpPr txBox="1"/>
          <p:nvPr/>
        </p:nvSpPr>
        <p:spPr>
          <a:xfrm>
            <a:off x="159385" y="146846"/>
            <a:ext cx="5012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Распределение продаж по регионам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8BB6DE-BAD9-E394-5424-DB435A1CD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" y="545014"/>
            <a:ext cx="5936615" cy="34239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F56EDE-47E8-3906-BEDF-DDDE94485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55" y="4811531"/>
            <a:ext cx="5936615" cy="5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3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899F38-5900-6431-CDF2-37BEB18A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1" y="439511"/>
            <a:ext cx="5936615" cy="40195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C5E05F-23B5-C9CF-05F0-0C13CA2D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2"/>
          <a:stretch/>
        </p:blipFill>
        <p:spPr>
          <a:xfrm>
            <a:off x="6175696" y="442958"/>
            <a:ext cx="5856920" cy="41630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5031E1-3DF9-43FD-A2C3-EC4C85475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6" y="4752974"/>
            <a:ext cx="979725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4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7D3A21-0B18-007E-8DE1-7D1247FEA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387" y="385127"/>
            <a:ext cx="5687146" cy="316506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A48A06-E538-C68B-A661-08DD3A1D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27"/>
            <a:ext cx="5936615" cy="608774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440076-9F4A-CEB5-3BD2-DD92E108E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01970"/>
            <a:ext cx="5936615" cy="317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1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A2520-2AB5-A945-940A-7982F367DFF7}"/>
              </a:ext>
            </a:extLst>
          </p:cNvPr>
          <p:cNvSpPr txBox="1"/>
          <p:nvPr/>
        </p:nvSpPr>
        <p:spPr>
          <a:xfrm>
            <a:off x="1045029" y="337457"/>
            <a:ext cx="618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динамики продаж по категориям и подкатегориям</a:t>
            </a:r>
            <a:r>
              <a:rPr lang="ru-RU" dirty="0">
                <a:effectLst/>
              </a:rPr>
              <a:t> </a:t>
            </a: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3F08B-9749-7F64-ADCC-67259EB1B5B2}"/>
              </a:ext>
            </a:extLst>
          </p:cNvPr>
          <p:cNvSpPr txBox="1"/>
          <p:nvPr/>
        </p:nvSpPr>
        <p:spPr>
          <a:xfrm>
            <a:off x="957943" y="1066800"/>
            <a:ext cx="10559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Категория "Office </a:t>
            </a:r>
            <a:r>
              <a:rPr lang="ru-RU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Supplies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":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Обнаруживается стабильный рост продаж в течение всего периода, с пиками в апреле и октябре. При этом, внутри категории наблюдаются различия в динамике продаж по подкатегориям. "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Binders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демонстрируют наиболее стабильный рост, без значительных спадов. "Paper" показывает более выраженные сезонные колебания, с пиками в марте, апреле, июле и октябре и спадами в мае и ноябре. "Storage" также демонстрирует выраженные сезонные колебания, но с пиками в сентябре, ноябре и спадами в мае, июле.</a:t>
            </a:r>
            <a:r>
              <a:rPr lang="ru-RU" dirty="0">
                <a:effectLst/>
              </a:rPr>
              <a:t> </a:t>
            </a:r>
          </a:p>
          <a:p>
            <a:endParaRPr lang="ru-RU" dirty="0">
              <a:effectLst/>
            </a:endParaRPr>
          </a:p>
          <a:p>
            <a:pPr algn="just"/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Категория "</a:t>
            </a:r>
            <a:r>
              <a:rPr lang="ru-RU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Furniture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":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Обнаруживается менее стабильная динамика продаж, с заметным сезонным фактором. "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Chairs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показывает выраженные пики продаж в июле и 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снтябре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спады в [июле и августе. "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Tables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демонстрирует более сглаженную динамику, но также с заметными пиками в августе, октябре и ноябре. "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Bookcases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отличается менее стабильной динамикой, с резкими скачками январе, апреле, октябре и ноябре и спадами продаж с июля по сентябрь.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188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8503C-F273-7E60-AD10-F669B6ABE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C0F4A-FCE3-8B42-22DD-E2456DB242FE}"/>
              </a:ext>
            </a:extLst>
          </p:cNvPr>
          <p:cNvSpPr txBox="1"/>
          <p:nvPr/>
        </p:nvSpPr>
        <p:spPr>
          <a:xfrm>
            <a:off x="1045029" y="337457"/>
            <a:ext cx="618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динамики продаж по категориям и подкатегориям</a:t>
            </a:r>
            <a:r>
              <a:rPr lang="ru-RU" dirty="0">
                <a:effectLst/>
              </a:rPr>
              <a:t> </a:t>
            </a: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59457-BAB0-C98C-E07D-11121C980728}"/>
              </a:ext>
            </a:extLst>
          </p:cNvPr>
          <p:cNvSpPr txBox="1"/>
          <p:nvPr/>
        </p:nvSpPr>
        <p:spPr>
          <a:xfrm>
            <a:off x="957943" y="1066800"/>
            <a:ext cx="105591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Категория "Technology":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Обнаруживается наиболее стабильная динамика продаж, с небольшими сезонными колебаниями. "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Phones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демонстрирует сравнительно стабильный рост продаж, с незначительными сезонными спадами в январе, августе и ноябре. "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Copiers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отличается более выраженными сезонными колебаниями. "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Machines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имеет относительно стабильную динамику продаж, с незначительными сезонными колебаниями.</a:t>
            </a:r>
            <a:r>
              <a:rPr lang="ru-RU" dirty="0">
                <a:effectLst/>
              </a:rPr>
              <a:t>  </a:t>
            </a:r>
          </a:p>
          <a:p>
            <a:endParaRPr lang="ru-RU" dirty="0">
              <a:effectLst/>
            </a:endParaRPr>
          </a:p>
          <a:p>
            <a:endParaRPr lang="ru-RU" dirty="0"/>
          </a:p>
          <a:p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целом, динамика продаж в подкатегориях отражает общую тенденцию динамики продаж, но с некоторыми нюансами. Например, пики продаж в подкатегории "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Chairs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совпадают с пиками продаж в целом, но спады в "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Chairs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более выражены. В то же время, подкатегория "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Binders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показывает более стабильный рост, чем общая динамика продаж. Это свидетельствует о том, что динамика продаж в подкатегориях может быть не всегда совпадать с общей динамикой продаж, и важно анализировать динамику в каждой подкатегории отдельно.</a:t>
            </a:r>
            <a:r>
              <a:rPr lang="ru-RU" dirty="0">
                <a:effectLst/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80664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D077FE-0607-7909-9B60-2BB626CBDB2E}"/>
              </a:ext>
            </a:extLst>
          </p:cNvPr>
          <p:cNvSpPr txBox="1"/>
          <p:nvPr/>
        </p:nvSpPr>
        <p:spPr>
          <a:xfrm>
            <a:off x="5304405" y="141515"/>
            <a:ext cx="1583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SUMMARY</a:t>
            </a:r>
            <a:endParaRPr lang="ru-RU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F7588E-B8AC-35D4-2915-0E621405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53"/>
          <a:stretch/>
        </p:blipFill>
        <p:spPr>
          <a:xfrm>
            <a:off x="330064" y="707570"/>
            <a:ext cx="11589793" cy="58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2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0E5166-FCFE-96E2-E426-20B31FD1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732155"/>
            <a:ext cx="11814810" cy="5393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07DAB2-5C86-C011-7A69-EC1324D6E440}"/>
              </a:ext>
            </a:extLst>
          </p:cNvPr>
          <p:cNvSpPr txBox="1"/>
          <p:nvPr/>
        </p:nvSpPr>
        <p:spPr>
          <a:xfrm>
            <a:off x="5304405" y="141515"/>
            <a:ext cx="1583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SUMMARY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877711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4EEC87-35E6-33A9-1CD3-C532254C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781"/>
          <a:stretch/>
        </p:blipFill>
        <p:spPr>
          <a:xfrm>
            <a:off x="260314" y="800509"/>
            <a:ext cx="11671371" cy="2628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4CB066-1DDB-F564-C8C3-7943D8C13F3A}"/>
              </a:ext>
            </a:extLst>
          </p:cNvPr>
          <p:cNvSpPr txBox="1"/>
          <p:nvPr/>
        </p:nvSpPr>
        <p:spPr>
          <a:xfrm>
            <a:off x="5304405" y="141515"/>
            <a:ext cx="1583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SUMMARY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1703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908F309-AB96-C07B-8B93-E2704BE7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" y="836794"/>
            <a:ext cx="11836672" cy="4346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056FE-8D93-DCF4-0E4C-F133E9DCDCA4}"/>
              </a:ext>
            </a:extLst>
          </p:cNvPr>
          <p:cNvSpPr txBox="1"/>
          <p:nvPr/>
        </p:nvSpPr>
        <p:spPr>
          <a:xfrm>
            <a:off x="159385" y="185058"/>
            <a:ext cx="7515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Подсчет количества уникальных заказов</a:t>
            </a:r>
          </a:p>
        </p:txBody>
      </p:sp>
    </p:spTree>
    <p:extLst>
      <p:ext uri="{BB962C8B-B14F-4D97-AF65-F5344CB8AC3E}">
        <p14:creationId xmlns:p14="http://schemas.microsoft.com/office/powerpoint/2010/main" val="271883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B68BC6-98DF-F72B-209A-161135E6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" y="1450022"/>
            <a:ext cx="5936615" cy="395795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4DD091-39E5-9075-4559-6157B1D6E9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" t="2820" r="1266"/>
          <a:stretch/>
        </p:blipFill>
        <p:spPr>
          <a:xfrm>
            <a:off x="6095999" y="1450021"/>
            <a:ext cx="6003063" cy="4221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243795-9A65-CF67-AEE2-6FA3BC4DF33C}"/>
              </a:ext>
            </a:extLst>
          </p:cNvPr>
          <p:cNvSpPr txBox="1"/>
          <p:nvPr/>
        </p:nvSpPr>
        <p:spPr>
          <a:xfrm>
            <a:off x="159385" y="185058"/>
            <a:ext cx="7515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Распределение клиентов по регионам</a:t>
            </a:r>
          </a:p>
        </p:txBody>
      </p:sp>
    </p:spTree>
    <p:extLst>
      <p:ext uri="{BB962C8B-B14F-4D97-AF65-F5344CB8AC3E}">
        <p14:creationId xmlns:p14="http://schemas.microsoft.com/office/powerpoint/2010/main" val="57621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8B4F3A-45B3-56E1-57C8-86BFD235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2" y="1263967"/>
            <a:ext cx="5936615" cy="43300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F301E1-923F-ED28-629B-63DDAB266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85" y="2308859"/>
            <a:ext cx="5936615" cy="2240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A29CD-2FD9-8D42-3D18-86EFCF33C66A}"/>
              </a:ext>
            </a:extLst>
          </p:cNvPr>
          <p:cNvSpPr txBox="1"/>
          <p:nvPr/>
        </p:nvSpPr>
        <p:spPr>
          <a:xfrm>
            <a:off x="159385" y="185058"/>
            <a:ext cx="7515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Распределение клиентов по регионам</a:t>
            </a:r>
          </a:p>
        </p:txBody>
      </p:sp>
    </p:spTree>
    <p:extLst>
      <p:ext uri="{BB962C8B-B14F-4D97-AF65-F5344CB8AC3E}">
        <p14:creationId xmlns:p14="http://schemas.microsoft.com/office/powerpoint/2010/main" val="138685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21A343-D9F8-BE37-19FA-E254DE886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659" y="319654"/>
            <a:ext cx="9429920" cy="60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7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9D2C5D-60B8-0097-27E6-C74915AF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21" y="634246"/>
            <a:ext cx="3729208" cy="260969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CE277A-FF8B-9D7E-02A8-5661FECE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529" y="615084"/>
            <a:ext cx="3399528" cy="269992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F1B213-BFF6-5AA9-B170-2DEB5A4FA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379" y="672570"/>
            <a:ext cx="3840533" cy="26480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398B52-9C1A-510A-9B3E-9A9F7E423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21" y="3614057"/>
            <a:ext cx="3729208" cy="24999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FFCD39-1361-1E8E-3F38-F57252C02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529" y="3646793"/>
            <a:ext cx="3789544" cy="25769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410A8C-3F7D-93BC-B941-C5042250E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379" y="3646793"/>
            <a:ext cx="3789544" cy="2662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BB0FFD-3643-6879-3CF4-71985596D30F}"/>
              </a:ext>
            </a:extLst>
          </p:cNvPr>
          <p:cNvSpPr txBox="1"/>
          <p:nvPr/>
        </p:nvSpPr>
        <p:spPr>
          <a:xfrm>
            <a:off x="4252213" y="47804"/>
            <a:ext cx="42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Динамика заказов по месяцам</a:t>
            </a:r>
          </a:p>
        </p:txBody>
      </p:sp>
    </p:spTree>
    <p:extLst>
      <p:ext uri="{BB962C8B-B14F-4D97-AF65-F5344CB8AC3E}">
        <p14:creationId xmlns:p14="http://schemas.microsoft.com/office/powerpoint/2010/main" val="316948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701A5D-FD2D-1EBD-B766-5AA32519B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869950"/>
            <a:ext cx="3778191" cy="264613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D9A8E8-09E5-4776-50E8-9A68D981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31" y="873484"/>
            <a:ext cx="3775771" cy="26426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81AFA4-D113-1E5C-379B-06561EAE3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062" y="786397"/>
            <a:ext cx="3898398" cy="27070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C1E8DA-4241-6119-F583-7BF76003C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42" y="3516085"/>
            <a:ext cx="3682043" cy="25581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B8108D-7A8D-B642-76C1-37982103C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731" y="3516085"/>
            <a:ext cx="3775771" cy="26228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661CF9-41BC-9529-8F81-B1E7C7608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548" y="3516085"/>
            <a:ext cx="3853912" cy="2681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F958E1-F5AE-4A9B-5152-987B5E870DDC}"/>
              </a:ext>
            </a:extLst>
          </p:cNvPr>
          <p:cNvSpPr txBox="1"/>
          <p:nvPr/>
        </p:nvSpPr>
        <p:spPr>
          <a:xfrm>
            <a:off x="4252213" y="47804"/>
            <a:ext cx="42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Динамика заказов по месяцам</a:t>
            </a:r>
          </a:p>
        </p:txBody>
      </p:sp>
    </p:spTree>
    <p:extLst>
      <p:ext uri="{BB962C8B-B14F-4D97-AF65-F5344CB8AC3E}">
        <p14:creationId xmlns:p14="http://schemas.microsoft.com/office/powerpoint/2010/main" val="188154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C7E49-82E0-A1FD-B897-4E5F9CCCAEA0}"/>
              </a:ext>
            </a:extLst>
          </p:cNvPr>
          <p:cNvSpPr txBox="1"/>
          <p:nvPr/>
        </p:nvSpPr>
        <p:spPr>
          <a:xfrm>
            <a:off x="736127" y="363490"/>
            <a:ext cx="421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Динамика заказов по месяцам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94D6E1-19D2-8F46-087E-B8E9AF7A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6" y="831451"/>
            <a:ext cx="10688368" cy="1733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CD301F-14A3-EBD8-3AAA-797D9A5F86F9}"/>
              </a:ext>
            </a:extLst>
          </p:cNvPr>
          <p:cNvSpPr txBox="1"/>
          <p:nvPr/>
        </p:nvSpPr>
        <p:spPr>
          <a:xfrm>
            <a:off x="733113" y="2697223"/>
            <a:ext cx="421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Динамика продаж по месяцам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B2AE22-2264-7380-FAD8-9277AECF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3" y="3104913"/>
            <a:ext cx="5985440" cy="37257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8657A1-F9CD-DDB9-DD48-BBD1D04EE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554" y="4016954"/>
            <a:ext cx="5387874" cy="7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4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9D118A-942E-6E61-D8BC-58B9DA39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725986"/>
            <a:ext cx="5875020" cy="39255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39312C-2473-ADB3-D83F-78C48B26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8511"/>
            <a:ext cx="5936615" cy="4043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D7BE3C-0DEC-BF80-ED0E-23E09B73FA9F}"/>
              </a:ext>
            </a:extLst>
          </p:cNvPr>
          <p:cNvSpPr txBox="1"/>
          <p:nvPr/>
        </p:nvSpPr>
        <p:spPr>
          <a:xfrm>
            <a:off x="159385" y="146846"/>
            <a:ext cx="5242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Распределение продаж по категориям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D3E27A-487B-A370-AB95-E773192D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06" y="4669017"/>
            <a:ext cx="7845108" cy="21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389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398</Words>
  <Application>Microsoft Macintosh PowerPoint</Application>
  <PresentationFormat>Широкоэкранный</PresentationFormat>
  <Paragraphs>32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Monotype Corsiva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михаил скрипцов</dc:creator>
  <cp:lastModifiedBy>михаил скрипцов</cp:lastModifiedBy>
  <cp:revision>4</cp:revision>
  <dcterms:created xsi:type="dcterms:W3CDTF">2024-10-06T03:08:20Z</dcterms:created>
  <dcterms:modified xsi:type="dcterms:W3CDTF">2024-12-01T00:31:57Z</dcterms:modified>
</cp:coreProperties>
</file>